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98" r:id="rId4"/>
    <p:sldId id="299" r:id="rId5"/>
    <p:sldId id="263" r:id="rId6"/>
    <p:sldId id="257" r:id="rId7"/>
    <p:sldId id="309" r:id="rId8"/>
    <p:sldId id="268" r:id="rId9"/>
    <p:sldId id="300" r:id="rId10"/>
    <p:sldId id="328" r:id="rId11"/>
    <p:sldId id="329" r:id="rId12"/>
    <p:sldId id="330" r:id="rId13"/>
    <p:sldId id="331" r:id="rId14"/>
    <p:sldId id="301" r:id="rId15"/>
    <p:sldId id="302" r:id="rId16"/>
    <p:sldId id="332" r:id="rId17"/>
    <p:sldId id="310" r:id="rId18"/>
    <p:sldId id="303" r:id="rId19"/>
    <p:sldId id="304" r:id="rId20"/>
    <p:sldId id="334" r:id="rId21"/>
    <p:sldId id="266" r:id="rId22"/>
    <p:sldId id="308" r:id="rId23"/>
    <p:sldId id="315" r:id="rId24"/>
    <p:sldId id="316" r:id="rId25"/>
    <p:sldId id="317" r:id="rId26"/>
    <p:sldId id="318" r:id="rId27"/>
    <p:sldId id="319" r:id="rId28"/>
    <p:sldId id="320" r:id="rId29"/>
    <p:sldId id="275" r:id="rId30"/>
    <p:sldId id="307" r:id="rId31"/>
    <p:sldId id="333" r:id="rId32"/>
    <p:sldId id="31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  <a:p>
            <a:r>
              <a:rPr lang="en-US" b="1" dirty="0"/>
              <a:t>Model</a:t>
            </a:r>
            <a:r>
              <a:rPr lang="en-US" dirty="0"/>
              <a:t> = expected relationship between x and 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922AD-28BA-D94B-AEEB-80FF5718877F}"/>
              </a:ext>
            </a:extLst>
          </p:cNvPr>
          <p:cNvCxnSpPr/>
          <p:nvPr/>
        </p:nvCxnSpPr>
        <p:spPr>
          <a:xfrm flipV="1">
            <a:off x="5167745" y="3643746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E776E6-3BD4-2C4F-BACB-E8735986F45D}"/>
              </a:ext>
            </a:extLst>
          </p:cNvPr>
          <p:cNvSpPr txBox="1"/>
          <p:nvPr/>
        </p:nvSpPr>
        <p:spPr>
          <a:xfrm>
            <a:off x="7523018" y="3435927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3BA2-8BFD-A14B-B990-6EB5535999F1}"/>
              </a:ext>
            </a:extLst>
          </p:cNvPr>
          <p:cNvSpPr txBox="1"/>
          <p:nvPr/>
        </p:nvSpPr>
        <p:spPr>
          <a:xfrm>
            <a:off x="6456217" y="4433454"/>
            <a:ext cx="19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y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= w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+ w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 x</a:t>
            </a:r>
            <a:r>
              <a:rPr lang="en-US" baseline="-25000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+ </a:t>
            </a:r>
            <a:r>
              <a:rPr lang="en-US" dirty="0" err="1">
                <a:solidFill>
                  <a:srgbClr val="002060"/>
                </a:solidFill>
              </a:rPr>
              <a:t>ε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E966-A940-7E4C-B414-6364FEB3523C}"/>
              </a:ext>
            </a:extLst>
          </p:cNvPr>
          <p:cNvSpPr txBox="1"/>
          <p:nvPr/>
        </p:nvSpPr>
        <p:spPr>
          <a:xfrm>
            <a:off x="8520546" y="4267200"/>
            <a:ext cx="2729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: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0</a:t>
            </a:r>
            <a:r>
              <a:rPr lang="en-US" sz="1600" dirty="0"/>
              <a:t> the interception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1</a:t>
            </a:r>
            <a:r>
              <a:rPr lang="en-US" sz="1600" dirty="0"/>
              <a:t> the slope and</a:t>
            </a:r>
          </a:p>
          <a:p>
            <a:r>
              <a:rPr lang="en-US" sz="1600" dirty="0" err="1"/>
              <a:t>ε</a:t>
            </a:r>
            <a:r>
              <a:rPr lang="en-US" sz="1600" dirty="0"/>
              <a:t> the error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C68C6DC-DD47-F841-9B7B-F7A070C21A12}"/>
              </a:ext>
            </a:extLst>
          </p:cNvPr>
          <p:cNvSpPr/>
          <p:nvPr/>
        </p:nvSpPr>
        <p:spPr>
          <a:xfrm>
            <a:off x="10238509" y="4488873"/>
            <a:ext cx="193964" cy="62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18C42-CFFA-4349-BE5C-D5A8C05F9D9C}"/>
              </a:ext>
            </a:extLst>
          </p:cNvPr>
          <p:cNvSpPr txBox="1"/>
          <p:nvPr/>
        </p:nvSpPr>
        <p:spPr>
          <a:xfrm>
            <a:off x="10474036" y="4488873"/>
            <a:ext cx="17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5320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6823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5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75CBC4-4D06-6A4D-8835-50E3A3D4F60E}"/>
              </a:ext>
            </a:extLst>
          </p:cNvPr>
          <p:cNvCxnSpPr/>
          <p:nvPr/>
        </p:nvCxnSpPr>
        <p:spPr>
          <a:xfrm flipV="1">
            <a:off x="1302327" y="2757055"/>
            <a:ext cx="4447309" cy="24106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4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 : </a:t>
            </a:r>
            <a:r>
              <a:rPr lang="fr-FR" sz="2400" dirty="0" err="1"/>
              <a:t>Residual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squares (</a:t>
            </a:r>
            <a:r>
              <a:rPr lang="fr-FR" sz="2400" dirty="0">
                <a:solidFill>
                  <a:srgbClr val="C00000"/>
                </a:solidFill>
              </a:rPr>
              <a:t>RSS</a:t>
            </a:r>
            <a:r>
              <a:rPr lang="fr-FR" sz="2400" dirty="0"/>
              <a:t>)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AAE08-882F-CD46-9B09-00EB8DBB5AFF}"/>
              </a:ext>
            </a:extLst>
          </p:cNvPr>
          <p:cNvGrpSpPr/>
          <p:nvPr/>
        </p:nvGrpSpPr>
        <p:grpSpPr>
          <a:xfrm>
            <a:off x="592282" y="2097519"/>
            <a:ext cx="6526862" cy="3217141"/>
            <a:chOff x="592282" y="1820429"/>
            <a:chExt cx="6526862" cy="32171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E06D35-165D-8540-A54C-247AF6DC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82" y="1820429"/>
              <a:ext cx="6526862" cy="321714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9419E-D0A1-7348-9A7B-264535407D76}"/>
                </a:ext>
              </a:extLst>
            </p:cNvPr>
            <p:cNvCxnSpPr/>
            <p:nvPr/>
          </p:nvCxnSpPr>
          <p:spPr>
            <a:xfrm>
              <a:off x="2410690" y="3638262"/>
              <a:ext cx="0" cy="5264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C0F9F-8EF7-9E4D-B946-49E1421D9D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07" y="3499717"/>
              <a:ext cx="0" cy="4903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55B6C4-3341-2D4F-93C3-97BB91355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363" y="2855479"/>
              <a:ext cx="0" cy="2424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0D363D-0711-E442-924D-C66F613F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8" y="2689225"/>
              <a:ext cx="0" cy="4834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6000B5-3643-5F40-86AA-2F717B380F94}"/>
                </a:ext>
              </a:extLst>
            </p:cNvPr>
            <p:cNvCxnSpPr>
              <a:cxnSpLocks/>
            </p:cNvCxnSpPr>
            <p:nvPr/>
          </p:nvCxnSpPr>
          <p:spPr>
            <a:xfrm>
              <a:off x="4973779" y="2342862"/>
              <a:ext cx="0" cy="2424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EEB8C-E87F-734E-85BE-A098AA2838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307" y="4220153"/>
              <a:ext cx="0" cy="1301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blipFill>
                <a:blip r:embed="rId3"/>
                <a:stretch>
                  <a:fillRect l="-1389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858000" y="3754195"/>
            <a:ext cx="460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« best » line </a:t>
            </a:r>
            <a:r>
              <a:rPr lang="fr-FR" sz="2400" dirty="0" err="1"/>
              <a:t>is</a:t>
            </a:r>
            <a:r>
              <a:rPr lang="fr-FR" sz="2400" dirty="0"/>
              <a:t> the one </a:t>
            </a:r>
            <a:r>
              <a:rPr lang="fr-FR" sz="2400" dirty="0" err="1"/>
              <a:t>minimizing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over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479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blipFill>
                <a:blip r:embed="rId2"/>
                <a:stretch>
                  <a:fillRect l="-1111" t="-105882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33B89E-B2B0-F144-AA66-185510D95939}"/>
              </a:ext>
            </a:extLst>
          </p:cNvPr>
          <p:cNvSpPr txBox="1"/>
          <p:nvPr/>
        </p:nvSpPr>
        <p:spPr>
          <a:xfrm>
            <a:off x="5888182" y="3543300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convex - &gt; the minima is unique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096000" y="2628901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>
                <a:solidFill>
                  <a:srgbClr val="C00000"/>
                </a:solidFill>
              </a:rPr>
              <a:t>gradient </a:t>
            </a:r>
            <a:r>
              <a:rPr lang="fr-FR" sz="2400" dirty="0" err="1">
                <a:solidFill>
                  <a:srgbClr val="C00000"/>
                </a:solidFill>
              </a:rPr>
              <a:t>descent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algorithm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/>
              <a:t>allows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minima of RSS(w</a:t>
            </a:r>
            <a:r>
              <a:rPr lang="fr-FR" sz="2000" dirty="0"/>
              <a:t>0</a:t>
            </a:r>
            <a:r>
              <a:rPr lang="fr-FR" sz="2400" dirty="0"/>
              <a:t>, w</a:t>
            </a:r>
            <a:r>
              <a:rPr lang="fr-FR" sz="2000" dirty="0"/>
              <a:t>1</a:t>
            </a:r>
            <a:r>
              <a:rPr lang="fr-FR" sz="2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45A1-5017-374F-B84D-E4683A07D670}"/>
              </a:ext>
            </a:extLst>
          </p:cNvPr>
          <p:cNvSpPr txBox="1"/>
          <p:nvPr/>
        </p:nvSpPr>
        <p:spPr>
          <a:xfrm>
            <a:off x="5874335" y="4178113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on minimizing RSS, gradient descent algorithm is called OLS (Ordinary least squares)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variable: </a:t>
            </a:r>
          </a:p>
          <a:p>
            <a:r>
              <a:rPr lang="en-US" dirty="0">
                <a:solidFill>
                  <a:schemeClr val="accent2"/>
                </a:solidFill>
              </a:rPr>
              <a:t>Wine acidity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172650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Multiple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9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144883"/>
            <a:chOff x="1084117" y="2244434"/>
            <a:chExt cx="10023765" cy="214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b="1" dirty="0"/>
                    <a:t>x</a:t>
                  </a:r>
                  <a:r>
                    <a:rPr lang="en-US" sz="2400" b="1" baseline="-25000" dirty="0"/>
                    <a:t>1</a:t>
                  </a:r>
                  <a:r>
                    <a:rPr lang="en-US" sz="2400" dirty="0"/>
                    <a:t>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b="1" dirty="0" err="1"/>
                    <a:t>x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blipFill>
                  <a:blip r:embed="rId2"/>
                  <a:stretch>
                    <a:fillRect l="-884" t="-2353" b="-52941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60E18-3B70-B142-8D72-E24053ABA163}"/>
              </a:ext>
            </a:extLst>
          </p:cNvPr>
          <p:cNvCxnSpPr/>
          <p:nvPr/>
        </p:nvCxnSpPr>
        <p:spPr>
          <a:xfrm>
            <a:off x="1149927" y="3505200"/>
            <a:ext cx="23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339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2269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352832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Assessing</a:t>
            </a:r>
            <a:r>
              <a:rPr lang="fr-FR" sz="3733" dirty="0">
                <a:solidFill>
                  <a:schemeClr val="bg1"/>
                </a:solidFill>
              </a:rPr>
              <a:t> the performances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FDA2-3140-E64D-982D-5B2C90962BCD}"/>
              </a:ext>
            </a:extLst>
          </p:cNvPr>
          <p:cNvSpPr txBox="1"/>
          <p:nvPr/>
        </p:nvSpPr>
        <p:spPr>
          <a:xfrm>
            <a:off x="6096000" y="4682836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“All models are wrong. The practical question is : how wrong do they have to be to not be useful”.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George Box</a:t>
            </a: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E4E64CC-76D9-D447-B274-DF398C753FBC}"/>
              </a:ext>
            </a:extLst>
          </p:cNvPr>
          <p:cNvSpPr/>
          <p:nvPr/>
        </p:nvSpPr>
        <p:spPr>
          <a:xfrm>
            <a:off x="3671455" y="1288473"/>
            <a:ext cx="3172690" cy="6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cost of using the parameters w to predict 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BCAAE3-6A97-8446-ABFF-DB3B56951F0F}"/>
              </a:ext>
            </a:extLst>
          </p:cNvPr>
          <p:cNvGrpSpPr/>
          <p:nvPr/>
        </p:nvGrpSpPr>
        <p:grpSpPr>
          <a:xfrm>
            <a:off x="805481" y="1071032"/>
            <a:ext cx="11717124" cy="1750463"/>
            <a:chOff x="237438" y="1071032"/>
            <a:chExt cx="11717124" cy="1750463"/>
          </a:xfrm>
        </p:grpSpPr>
        <p:sp>
          <p:nvSpPr>
            <p:cNvPr id="14" name="ZoneTexte 13"/>
            <p:cNvSpPr txBox="1"/>
            <p:nvPr/>
          </p:nvSpPr>
          <p:spPr>
            <a:xfrm>
              <a:off x="237438" y="1071032"/>
              <a:ext cx="1171712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/>
                <a:t>Loss</a:t>
              </a:r>
              <a:r>
                <a:rPr lang="fr-FR" sz="2800" dirty="0"/>
                <a:t> </a:t>
              </a:r>
              <a:r>
                <a:rPr lang="fr-FR" sz="2800" dirty="0" err="1"/>
                <a:t>function</a:t>
              </a:r>
              <a:r>
                <a:rPr lang="fr-FR" sz="2800" dirty="0"/>
                <a:t>:</a:t>
              </a:r>
            </a:p>
            <a:p>
              <a:r>
                <a:rPr lang="fr-FR" sz="2400" dirty="0"/>
                <a:t>	L(y, </a:t>
              </a:r>
              <a:r>
                <a:rPr lang="fr-FR" sz="2400" dirty="0" err="1"/>
                <a:t>f</a:t>
              </a:r>
              <a:r>
                <a:rPr lang="fr-FR" sz="2400" baseline="-25000" dirty="0" err="1"/>
                <a:t>w</a:t>
              </a:r>
              <a:r>
                <a:rPr lang="fr-FR" sz="2400" dirty="0"/>
                <a:t>(x))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B2DBDD-BA11-1B47-A408-9C8A95DF03F0}"/>
                </a:ext>
              </a:extLst>
            </p:cNvPr>
            <p:cNvCxnSpPr/>
            <p:nvPr/>
          </p:nvCxnSpPr>
          <p:spPr>
            <a:xfrm>
              <a:off x="2050473" y="1537855"/>
              <a:ext cx="166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B558C1B-8FA6-1849-8696-7D01B5715F6D}"/>
                </a:ext>
              </a:extLst>
            </p:cNvPr>
            <p:cNvSpPr/>
            <p:nvPr/>
          </p:nvSpPr>
          <p:spPr>
            <a:xfrm rot="16200000">
              <a:off x="1842655" y="1759527"/>
              <a:ext cx="221672" cy="457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82CC1F-89D2-0D46-84E1-ED8ABBDB5B5D}"/>
                </a:ext>
              </a:extLst>
            </p:cNvPr>
            <p:cNvSpPr txBox="1"/>
            <p:nvPr/>
          </p:nvSpPr>
          <p:spPr>
            <a:xfrm>
              <a:off x="1676400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value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6F748A-741C-124A-A162-7026FD129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884218"/>
              <a:ext cx="457200" cy="22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5844B-1B99-7E4D-96FE-46B757B0E5C8}"/>
                </a:ext>
              </a:extLst>
            </p:cNvPr>
            <p:cNvSpPr txBox="1"/>
            <p:nvPr/>
          </p:nvSpPr>
          <p:spPr>
            <a:xfrm>
              <a:off x="484914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value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025236" y="3186545"/>
            <a:ext cx="9379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Absolute error</a:t>
            </a:r>
            <a:r>
              <a:rPr lang="en-US" dirty="0"/>
              <a:t>: L(y,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|y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(x)|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Squared error</a:t>
            </a:r>
            <a:r>
              <a:rPr lang="en-US" dirty="0"/>
              <a:t>: L 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(y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</a:t>
            </a:r>
            <a:r>
              <a:rPr lang="en-US" baseline="300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821F5-1E4D-0840-8047-2DA1B002BA96}"/>
              </a:ext>
            </a:extLst>
          </p:cNvPr>
          <p:cNvCxnSpPr/>
          <p:nvPr/>
        </p:nvCxnSpPr>
        <p:spPr>
          <a:xfrm>
            <a:off x="4530435" y="3920836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7CD074-F00A-8448-9812-917D5B786657}"/>
              </a:ext>
            </a:extLst>
          </p:cNvPr>
          <p:cNvCxnSpPr/>
          <p:nvPr/>
        </p:nvCxnSpPr>
        <p:spPr>
          <a:xfrm>
            <a:off x="5728854" y="3920832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93F0F-A850-4749-A038-C46EEC4D9E73}"/>
              </a:ext>
            </a:extLst>
          </p:cNvPr>
          <p:cNvCxnSpPr/>
          <p:nvPr/>
        </p:nvCxnSpPr>
        <p:spPr>
          <a:xfrm>
            <a:off x="4502723" y="4461169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567D1-8151-2140-89CC-0AA68F3F4A41}"/>
              </a:ext>
            </a:extLst>
          </p:cNvPr>
          <p:cNvCxnSpPr/>
          <p:nvPr/>
        </p:nvCxnSpPr>
        <p:spPr>
          <a:xfrm>
            <a:off x="5652661" y="4461168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5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106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</p:spTree>
    <p:extLst>
      <p:ext uri="{BB962C8B-B14F-4D97-AF65-F5344CB8AC3E}">
        <p14:creationId xmlns:p14="http://schemas.microsoft.com/office/powerpoint/2010/main" val="242383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Is Training </a:t>
            </a:r>
            <a:r>
              <a:rPr lang="fr-FR" dirty="0" err="1"/>
              <a:t>error</a:t>
            </a:r>
            <a:r>
              <a:rPr lang="fr-FR" dirty="0"/>
              <a:t> a good </a:t>
            </a:r>
            <a:r>
              <a:rPr lang="fr-FR" dirty="0" err="1"/>
              <a:t>measure</a:t>
            </a:r>
            <a:r>
              <a:rPr lang="fr-FR" dirty="0"/>
              <a:t> of performance?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1678709" y="12549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linear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891589-4B23-9F4E-86C4-D505A77854F1}"/>
              </a:ext>
            </a:extLst>
          </p:cNvPr>
          <p:cNvGrpSpPr/>
          <p:nvPr/>
        </p:nvGrpSpPr>
        <p:grpSpPr>
          <a:xfrm>
            <a:off x="6428510" y="1690254"/>
            <a:ext cx="3117273" cy="1662546"/>
            <a:chOff x="5181600" y="3865418"/>
            <a:chExt cx="3117273" cy="166254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1B091D-B458-1A4C-B789-F0CED62E5EF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1684D1-CAC9-8543-90B8-C105C6EE07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F27A927-D476-A448-86E9-DA94BC53E91F}"/>
              </a:ext>
            </a:extLst>
          </p:cNvPr>
          <p:cNvSpPr txBox="1"/>
          <p:nvPr/>
        </p:nvSpPr>
        <p:spPr>
          <a:xfrm>
            <a:off x="6096000" y="16071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9AD542-7908-264C-8DE8-6833B371A250}"/>
              </a:ext>
            </a:extLst>
          </p:cNvPr>
          <p:cNvSpPr/>
          <p:nvPr/>
        </p:nvSpPr>
        <p:spPr>
          <a:xfrm>
            <a:off x="8395854" y="17733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713ECB-0951-A04E-8749-B6DD01820170}"/>
              </a:ext>
            </a:extLst>
          </p:cNvPr>
          <p:cNvSpPr/>
          <p:nvPr/>
        </p:nvSpPr>
        <p:spPr>
          <a:xfrm>
            <a:off x="6982691" y="247996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DB237-B3FF-1A4D-B1A9-02F4781C6DC1}"/>
              </a:ext>
            </a:extLst>
          </p:cNvPr>
          <p:cNvSpPr/>
          <p:nvPr/>
        </p:nvSpPr>
        <p:spPr>
          <a:xfrm>
            <a:off x="7606145" y="2757053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4FAAEB-B76B-4C45-8A32-0D16D347DF9F}"/>
              </a:ext>
            </a:extLst>
          </p:cNvPr>
          <p:cNvSpPr/>
          <p:nvPr/>
        </p:nvSpPr>
        <p:spPr>
          <a:xfrm>
            <a:off x="7938655" y="20504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21C656-C4CC-1849-8685-71FCEA3C202F}"/>
              </a:ext>
            </a:extLst>
          </p:cNvPr>
          <p:cNvSpPr/>
          <p:nvPr/>
        </p:nvSpPr>
        <p:spPr>
          <a:xfrm>
            <a:off x="8354291" y="23137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1F24D8-5718-FD46-A785-E9EDDFC27507}"/>
              </a:ext>
            </a:extLst>
          </p:cNvPr>
          <p:cNvSpPr/>
          <p:nvPr/>
        </p:nvSpPr>
        <p:spPr>
          <a:xfrm>
            <a:off x="6636328" y="31172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28E65C-8DE8-AC45-8D06-96D719A97665}"/>
              </a:ext>
            </a:extLst>
          </p:cNvPr>
          <p:cNvSpPr/>
          <p:nvPr/>
        </p:nvSpPr>
        <p:spPr>
          <a:xfrm>
            <a:off x="6844146" y="28263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3A0CF1-D7BF-9A42-A7EF-FAC438B5FB4B}"/>
              </a:ext>
            </a:extLst>
          </p:cNvPr>
          <p:cNvSpPr/>
          <p:nvPr/>
        </p:nvSpPr>
        <p:spPr>
          <a:xfrm>
            <a:off x="7606146" y="2396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4D097-6E2B-3749-B4F4-5C3B917880C1}"/>
              </a:ext>
            </a:extLst>
          </p:cNvPr>
          <p:cNvSpPr txBox="1"/>
          <p:nvPr/>
        </p:nvSpPr>
        <p:spPr>
          <a:xfrm>
            <a:off x="9301018" y="33274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01F69D-51B9-D14A-A5CD-42906A28256F}"/>
              </a:ext>
            </a:extLst>
          </p:cNvPr>
          <p:cNvSpPr/>
          <p:nvPr/>
        </p:nvSpPr>
        <p:spPr>
          <a:xfrm>
            <a:off x="6438900" y="1485738"/>
            <a:ext cx="2255882" cy="1828962"/>
          </a:xfrm>
          <a:custGeom>
            <a:avLst/>
            <a:gdLst>
              <a:gd name="connsiteX0" fmla="*/ 0 w 2255882"/>
              <a:gd name="connsiteY0" fmla="*/ 1828962 h 1828962"/>
              <a:gd name="connsiteX1" fmla="*/ 254000 w 2255882"/>
              <a:gd name="connsiteY1" fmla="*/ 1714662 h 1828962"/>
              <a:gd name="connsiteX2" fmla="*/ 482600 w 2255882"/>
              <a:gd name="connsiteY2" fmla="*/ 1384462 h 1828962"/>
              <a:gd name="connsiteX3" fmla="*/ 596900 w 2255882"/>
              <a:gd name="connsiteY3" fmla="*/ 990762 h 1828962"/>
              <a:gd name="connsiteX4" fmla="*/ 1257300 w 2255882"/>
              <a:gd name="connsiteY4" fmla="*/ 1371762 h 1828962"/>
              <a:gd name="connsiteX5" fmla="*/ 1219200 w 2255882"/>
              <a:gd name="connsiteY5" fmla="*/ 838362 h 1828962"/>
              <a:gd name="connsiteX6" fmla="*/ 1689100 w 2255882"/>
              <a:gd name="connsiteY6" fmla="*/ 647862 h 1828962"/>
              <a:gd name="connsiteX7" fmla="*/ 1955800 w 2255882"/>
              <a:gd name="connsiteY7" fmla="*/ 812962 h 1828962"/>
              <a:gd name="connsiteX8" fmla="*/ 2070100 w 2255882"/>
              <a:gd name="connsiteY8" fmla="*/ 63662 h 1828962"/>
              <a:gd name="connsiteX9" fmla="*/ 2235200 w 2255882"/>
              <a:gd name="connsiteY9" fmla="*/ 38262 h 1828962"/>
              <a:gd name="connsiteX10" fmla="*/ 2247900 w 2255882"/>
              <a:gd name="connsiteY10" fmla="*/ 38262 h 1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5882" h="1828962">
                <a:moveTo>
                  <a:pt x="0" y="1828962"/>
                </a:moveTo>
                <a:cubicBezTo>
                  <a:pt x="86783" y="1808853"/>
                  <a:pt x="173567" y="1788745"/>
                  <a:pt x="254000" y="1714662"/>
                </a:cubicBezTo>
                <a:cubicBezTo>
                  <a:pt x="334433" y="1640579"/>
                  <a:pt x="425450" y="1505112"/>
                  <a:pt x="482600" y="1384462"/>
                </a:cubicBezTo>
                <a:cubicBezTo>
                  <a:pt x="539750" y="1263812"/>
                  <a:pt x="467783" y="992879"/>
                  <a:pt x="596900" y="990762"/>
                </a:cubicBezTo>
                <a:cubicBezTo>
                  <a:pt x="726017" y="988645"/>
                  <a:pt x="1153583" y="1397162"/>
                  <a:pt x="1257300" y="1371762"/>
                </a:cubicBezTo>
                <a:cubicBezTo>
                  <a:pt x="1361017" y="1346362"/>
                  <a:pt x="1147233" y="959012"/>
                  <a:pt x="1219200" y="838362"/>
                </a:cubicBezTo>
                <a:cubicBezTo>
                  <a:pt x="1291167" y="717712"/>
                  <a:pt x="1566333" y="652095"/>
                  <a:pt x="1689100" y="647862"/>
                </a:cubicBezTo>
                <a:cubicBezTo>
                  <a:pt x="1811867" y="643629"/>
                  <a:pt x="1892300" y="910329"/>
                  <a:pt x="1955800" y="812962"/>
                </a:cubicBezTo>
                <a:cubicBezTo>
                  <a:pt x="2019300" y="715595"/>
                  <a:pt x="2023533" y="192779"/>
                  <a:pt x="2070100" y="63662"/>
                </a:cubicBezTo>
                <a:cubicBezTo>
                  <a:pt x="2116667" y="-65455"/>
                  <a:pt x="2205567" y="42495"/>
                  <a:pt x="2235200" y="38262"/>
                </a:cubicBezTo>
                <a:cubicBezTo>
                  <a:pt x="2264833" y="34029"/>
                  <a:pt x="2256366" y="36145"/>
                  <a:pt x="2247900" y="38262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5AD09-763B-D448-AFCB-82177CA76CB7}"/>
              </a:ext>
            </a:extLst>
          </p:cNvPr>
          <p:cNvSpPr txBox="1"/>
          <p:nvPr/>
        </p:nvSpPr>
        <p:spPr>
          <a:xfrm>
            <a:off x="6273800" y="11533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Very complex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9CBE7-2A28-F04D-8529-0C83849875E7}"/>
              </a:ext>
            </a:extLst>
          </p:cNvPr>
          <p:cNvSpPr txBox="1"/>
          <p:nvPr/>
        </p:nvSpPr>
        <p:spPr>
          <a:xfrm>
            <a:off x="1600200" y="346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training error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432E4-68D3-984D-B7A0-2FE57592B459}"/>
              </a:ext>
            </a:extLst>
          </p:cNvPr>
          <p:cNvSpPr txBox="1"/>
          <p:nvPr/>
        </p:nvSpPr>
        <p:spPr>
          <a:xfrm>
            <a:off x="65659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Very low training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3314700" y="4318000"/>
            <a:ext cx="556260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Issue: </a:t>
            </a:r>
            <a:r>
              <a:rPr lang="en-US" sz="2000" dirty="0"/>
              <a:t>Training error is overly optimistic because the parameters were fit to the training data</a:t>
            </a:r>
          </a:p>
          <a:p>
            <a:endParaRPr lang="en-US" sz="2000" dirty="0"/>
          </a:p>
          <a:p>
            <a:r>
              <a:rPr lang="en-US" sz="2000" dirty="0"/>
              <a:t>Usually small training error ≠ good prediction!</a:t>
            </a:r>
          </a:p>
        </p:txBody>
      </p:sp>
    </p:spTree>
    <p:extLst>
      <p:ext uri="{BB962C8B-B14F-4D97-AF65-F5344CB8AC3E}">
        <p14:creationId xmlns:p14="http://schemas.microsoft.com/office/powerpoint/2010/main" val="308162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C52BEA-D710-DF44-9FCE-A8DBFECE9F06}"/>
              </a:ext>
            </a:extLst>
          </p:cNvPr>
          <p:cNvSpPr/>
          <p:nvPr/>
        </p:nvSpPr>
        <p:spPr>
          <a:xfrm>
            <a:off x="266700" y="2070100"/>
            <a:ext cx="3124200" cy="287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1282700" y="1130300"/>
            <a:ext cx="9867900" cy="769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can we approximate the generalization error?</a:t>
            </a:r>
          </a:p>
          <a:p>
            <a:r>
              <a:rPr lang="en-US" sz="2000" dirty="0"/>
              <a:t>	We can compute the error on a set of data NOT included on the training set.</a:t>
            </a:r>
          </a:p>
        </p:txBody>
      </p:sp>
      <p:pic>
        <p:nvPicPr>
          <p:cNvPr id="4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7B590F0-6090-2645-B238-1AFA2DBF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053937" y="23344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D7ED15E3-08F3-F140-9E36-03552D04B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106056" y="2262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73BB3B6-53C4-3E43-9A99-C42AF6B70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763155" y="32962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EF8B806-AD97-4342-B98C-5EAD9EC4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28355" y="3093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62B24CA-6107-9440-BF64-7549434A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474355" y="39693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3029817-266F-754B-BACA-BF2E3A63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261755" y="37661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732AD-4719-1E44-A58E-8E03765A6A11}"/>
              </a:ext>
            </a:extLst>
          </p:cNvPr>
          <p:cNvSpPr txBox="1"/>
          <p:nvPr/>
        </p:nvSpPr>
        <p:spPr>
          <a:xfrm>
            <a:off x="1511300" y="500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pic>
        <p:nvPicPr>
          <p:cNvPr id="7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FB27920-3B30-A243-AFB0-AD9762AF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79637" y="23725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333FBBA-B9E1-B34C-8B70-1AEDAD174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3988956" y="2389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A58D5A9-F308-AD49-8D9E-EA80E911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966855" y="23818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B2EE79C3-BAA4-6A43-82BC-614C4077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5436755" y="23818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952FB423-06B8-CB45-93E1-A7F5BAED8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027055" y="39820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F4456AD-FE86-EA47-AADD-9FD3941CF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96955" y="3982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08A98-66D1-6C4B-B394-9612BCD9D74E}"/>
              </a:ext>
            </a:extLst>
          </p:cNvPr>
          <p:cNvSpPr txBox="1"/>
          <p:nvPr/>
        </p:nvSpPr>
        <p:spPr>
          <a:xfrm>
            <a:off x="6096000" y="26035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D27E7-1CF4-5B41-B47D-696B741A3683}"/>
              </a:ext>
            </a:extLst>
          </p:cNvPr>
          <p:cNvSpPr txBox="1"/>
          <p:nvPr/>
        </p:nvSpPr>
        <p:spPr>
          <a:xfrm>
            <a:off x="6096000" y="4165600"/>
            <a:ext cx="214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D4C26-4736-0F4D-9849-5E5E2C8DD182}"/>
              </a:ext>
            </a:extLst>
          </p:cNvPr>
          <p:cNvCxnSpPr>
            <a:stCxn id="3" idx="6"/>
            <a:endCxn id="72" idx="1"/>
          </p:cNvCxnSpPr>
          <p:nvPr/>
        </p:nvCxnSpPr>
        <p:spPr>
          <a:xfrm flipV="1">
            <a:off x="3390900" y="2802084"/>
            <a:ext cx="598056" cy="7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BC1E69-FE44-2849-A6AD-01709BF54B3B}"/>
              </a:ext>
            </a:extLst>
          </p:cNvPr>
          <p:cNvCxnSpPr>
            <a:cxnSpLocks/>
            <a:stCxn id="3" idx="6"/>
            <a:endCxn id="79" idx="1"/>
          </p:cNvCxnSpPr>
          <p:nvPr/>
        </p:nvCxnSpPr>
        <p:spPr>
          <a:xfrm>
            <a:off x="3390900" y="3505200"/>
            <a:ext cx="636155" cy="8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0D4B4-779F-C947-93C2-A1B79CCA14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91400" y="279400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D37A-8458-B743-BCDE-AD11EFF9FE17}"/>
              </a:ext>
            </a:extLst>
          </p:cNvPr>
          <p:cNvSpPr txBox="1"/>
          <p:nvPr/>
        </p:nvSpPr>
        <p:spPr>
          <a:xfrm>
            <a:off x="9118600" y="2590800"/>
            <a:ext cx="863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F996F-71AE-B94C-989A-C0A258461347}"/>
              </a:ext>
            </a:extLst>
          </p:cNvPr>
          <p:cNvSpPr txBox="1"/>
          <p:nvPr/>
        </p:nvSpPr>
        <p:spPr>
          <a:xfrm>
            <a:off x="7721600" y="2438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244D86-FF9F-8549-9EF8-FBD7860B3192}"/>
              </a:ext>
            </a:extLst>
          </p:cNvPr>
          <p:cNvGrpSpPr/>
          <p:nvPr/>
        </p:nvGrpSpPr>
        <p:grpSpPr>
          <a:xfrm>
            <a:off x="7099300" y="3022600"/>
            <a:ext cx="2438400" cy="1346200"/>
            <a:chOff x="7099300" y="3022600"/>
            <a:chExt cx="2438400" cy="1346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554FD-69EE-FB4C-8F9E-26D64BBF5DB3}"/>
                </a:ext>
              </a:extLst>
            </p:cNvPr>
            <p:cNvCxnSpPr/>
            <p:nvPr/>
          </p:nvCxnSpPr>
          <p:spPr>
            <a:xfrm>
              <a:off x="7099300" y="4356100"/>
              <a:ext cx="2425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379323C-7DE9-CF4E-B372-885488AE2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00" y="3022600"/>
              <a:ext cx="0" cy="13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1A95758-550C-9B4F-ABD4-BD82692456AF}"/>
              </a:ext>
            </a:extLst>
          </p:cNvPr>
          <p:cNvSpPr txBox="1"/>
          <p:nvPr/>
        </p:nvSpPr>
        <p:spPr>
          <a:xfrm>
            <a:off x="8293100" y="40259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60063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Test error: average loss on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test</a:t>
                </a:r>
                <a:r>
                  <a:rPr lang="en-US" sz="2400" dirty="0"/>
                  <a:t>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8784CC-63E5-DC41-8723-11FB3DEE3DAB}"/>
              </a:ext>
            </a:extLst>
          </p:cNvPr>
          <p:cNvSpPr/>
          <p:nvPr/>
        </p:nvSpPr>
        <p:spPr>
          <a:xfrm>
            <a:off x="3036528" y="2506525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B07A43-6103-B54B-8E18-2AD3917A7726}"/>
              </a:ext>
            </a:extLst>
          </p:cNvPr>
          <p:cNvSpPr/>
          <p:nvPr/>
        </p:nvSpPr>
        <p:spPr>
          <a:xfrm>
            <a:off x="2291031" y="2547296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91FA58-FC75-BC46-B9F4-BF9AC73E37A5}"/>
              </a:ext>
            </a:extLst>
          </p:cNvPr>
          <p:cNvSpPr/>
          <p:nvPr/>
        </p:nvSpPr>
        <p:spPr>
          <a:xfrm>
            <a:off x="3776203" y="2296853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C72E8B-1930-4A4B-8B4A-EB654A0B71D2}"/>
              </a:ext>
            </a:extLst>
          </p:cNvPr>
          <p:cNvCxnSpPr>
            <a:stCxn id="33" idx="4"/>
          </p:cNvCxnSpPr>
          <p:nvPr/>
        </p:nvCxnSpPr>
        <p:spPr>
          <a:xfrm>
            <a:off x="2339522" y="2644278"/>
            <a:ext cx="1808" cy="1455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5810-7BFE-AE4B-AF55-0D707CFD60C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081004" y="2335506"/>
            <a:ext cx="4015" cy="1710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1C6786-7E21-C74C-88D2-3FBEE4F4897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820237" y="1874124"/>
            <a:ext cx="4457" cy="4227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14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FA52F5-7D1D-5D44-8CA1-131EFAD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31928-A2B6-6740-9379-6D3BE987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</p:spTree>
    <p:extLst>
      <p:ext uri="{BB962C8B-B14F-4D97-AF65-F5344CB8AC3E}">
        <p14:creationId xmlns:p14="http://schemas.microsoft.com/office/powerpoint/2010/main" val="206632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Predicting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wine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quality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4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061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8842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39038" y="1172632"/>
            <a:ext cx="1171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a simple and multiple </a:t>
            </a:r>
            <a:r>
              <a:rPr lang="fr-FR" sz="2400" dirty="0" err="1"/>
              <a:t>regression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-&gt; Open </a:t>
            </a:r>
            <a:r>
              <a:rPr lang="fr-FR" sz="2400" dirty="0" err="1"/>
              <a:t>Jupyter</a:t>
            </a:r>
            <a:r>
              <a:rPr lang="fr-FR" sz="2400" dirty="0"/>
              <a:t> notebook in </a:t>
            </a:r>
            <a:r>
              <a:rPr lang="fr-FR" sz="2400" dirty="0" err="1"/>
              <a:t>Cyverse</a:t>
            </a:r>
            <a:r>
              <a:rPr lang="fr-FR" sz="2400" dirty="0"/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9769F-9593-024E-A282-D037269108F6}"/>
              </a:ext>
            </a:extLst>
          </p:cNvPr>
          <p:cNvSpPr txBox="1"/>
          <p:nvPr/>
        </p:nvSpPr>
        <p:spPr>
          <a:xfrm>
            <a:off x="166254" y="166254"/>
            <a:ext cx="68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25679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514214"/>
            <a:chOff x="1084117" y="2244434"/>
            <a:chExt cx="10023765" cy="2514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j</a:t>
                  </a:r>
                  <a:r>
                    <a:rPr lang="en-US" sz="2400" dirty="0"/>
                    <a:t>(x) the </a:t>
                  </a:r>
                  <a:r>
                    <a:rPr lang="en-US" sz="2400" dirty="0" err="1"/>
                    <a:t>j</a:t>
                  </a:r>
                  <a:r>
                    <a:rPr lang="en-US" sz="2400" baseline="30000" dirty="0" err="1"/>
                    <a:t>th</a:t>
                  </a:r>
                  <a:r>
                    <a:rPr lang="en-US" sz="2400" dirty="0"/>
                    <a:t> feature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dirty="0"/>
                    <a:t>)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baseline="-25000" dirty="0"/>
                    <a:t>i</a:t>
                  </a:r>
                  <a:r>
                    <a:rPr lang="en-US" sz="2400" dirty="0"/>
                    <a:t>)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blipFill>
                  <a:blip r:embed="rId2"/>
                  <a:stretch>
                    <a:fillRect l="-884" t="-2000" b="-43500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</p:spTree>
    <p:extLst>
      <p:ext uri="{BB962C8B-B14F-4D97-AF65-F5344CB8AC3E}">
        <p14:creationId xmlns:p14="http://schemas.microsoft.com/office/powerpoint/2010/main" val="3232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47848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122265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making predictions from data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  <a:p>
            <a:r>
              <a:rPr lang="en-US" sz="1600" dirty="0"/>
              <a:t>These two datasets were published in [Cortez et al., 2009]</a:t>
            </a:r>
            <a:r>
              <a:rPr lang="fr-FR" sz="1600" dirty="0"/>
              <a:t>  and are </a:t>
            </a:r>
            <a:r>
              <a:rPr lang="fr-FR" sz="1600" dirty="0" err="1"/>
              <a:t>freely</a:t>
            </a:r>
            <a:r>
              <a:rPr lang="fr-FR" sz="1600" dirty="0"/>
              <a:t> accessible at </a:t>
            </a:r>
            <a:r>
              <a:rPr lang="fr-FR" sz="1600" dirty="0">
                <a:hlinkClick r:id="rId2"/>
              </a:rPr>
              <a:t>http://archive.ics.uci.edu/ml/datasets/Wine+Quality</a:t>
            </a:r>
            <a:endParaRPr lang="fr-FR" sz="1600" dirty="0"/>
          </a:p>
          <a:p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69817" y="1433945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883727" y="1717963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673926" y="2147454"/>
            <a:ext cx="2209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393873" y="2147454"/>
            <a:ext cx="1115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408220" y="1648691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814945" y="2860963"/>
            <a:ext cx="5694218" cy="2237508"/>
            <a:chOff x="1814945" y="2860963"/>
            <a:chExt cx="5694218" cy="22375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21872" y="2860963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14945" y="5098471"/>
              <a:ext cx="569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8149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F7F0C7-A0FA-C844-9F7E-2A1D5D9EA3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019309" y="2147454"/>
            <a:ext cx="101138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999A44-5C7E-B44D-AE3D-795314DD8733}"/>
              </a:ext>
            </a:extLst>
          </p:cNvPr>
          <p:cNvGrpSpPr/>
          <p:nvPr/>
        </p:nvGrpSpPr>
        <p:grpSpPr>
          <a:xfrm>
            <a:off x="10072251" y="1814947"/>
            <a:ext cx="1136073" cy="507877"/>
            <a:chOff x="10127669" y="1773382"/>
            <a:chExt cx="1136073" cy="5078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83C2E6-6838-204A-96B2-CE837117C54C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E0F54-69B2-2942-B6B6-0572A0A0800C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B182D7-790F-7241-8D5D-1BE8E479D7D4}"/>
              </a:ext>
            </a:extLst>
          </p:cNvPr>
          <p:cNvSpPr txBox="1"/>
          <p:nvPr/>
        </p:nvSpPr>
        <p:spPr>
          <a:xfrm>
            <a:off x="2798616" y="2202872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D9591-05F4-4042-9CCA-599E23BE1B38}"/>
              </a:ext>
            </a:extLst>
          </p:cNvPr>
          <p:cNvSpPr txBox="1"/>
          <p:nvPr/>
        </p:nvSpPr>
        <p:spPr>
          <a:xfrm>
            <a:off x="18149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2955A-7018-0447-87A5-F79E71F7CAE5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24709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fundamentals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6771</TotalTime>
  <Words>1481</Words>
  <Application>Microsoft Macintosh PowerPoint</Application>
  <PresentationFormat>Widescreen</PresentationFormat>
  <Paragraphs>300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Cambria Math</vt:lpstr>
      <vt:lpstr>Office Theme</vt:lpstr>
      <vt:lpstr>Sprint 1</vt:lpstr>
      <vt:lpstr>Sprint 1: Regression</vt:lpstr>
      <vt:lpstr>Sprint 1: Day 1</vt:lpstr>
      <vt:lpstr>Sprint 1: Day 2</vt:lpstr>
      <vt:lpstr>PowerPoint Presentation</vt:lpstr>
      <vt:lpstr>Task description</vt:lpstr>
      <vt:lpstr>Machine learning and regression</vt:lpstr>
      <vt:lpstr>PowerPoint Presentation</vt:lpstr>
      <vt:lpstr>Regression fundamentals</vt:lpstr>
      <vt:lpstr>Regression fundamentals</vt:lpstr>
      <vt:lpstr>Fitting a line to data</vt:lpstr>
      <vt:lpstr>Fitting a line to data</vt:lpstr>
      <vt:lpstr>Fitting a line to data</vt:lpstr>
      <vt:lpstr>Fitting a line to data</vt:lpstr>
      <vt:lpstr>RSS optimization – Gradient descent algorithm</vt:lpstr>
      <vt:lpstr>RSS optimization – Gradient descent algorithm</vt:lpstr>
      <vt:lpstr>Machine learning and regression</vt:lpstr>
      <vt:lpstr>PowerPoint Presentation</vt:lpstr>
      <vt:lpstr>Multiple Linear Regression</vt:lpstr>
      <vt:lpstr>Machine learning and regression</vt:lpstr>
      <vt:lpstr>PowerPoint Presentation</vt:lpstr>
      <vt:lpstr>Measuring loss</vt:lpstr>
      <vt:lpstr>Training error</vt:lpstr>
      <vt:lpstr>Training error</vt:lpstr>
      <vt:lpstr>Is Training error a good measure of performance?</vt:lpstr>
      <vt:lpstr>Test error</vt:lpstr>
      <vt:lpstr>Test error</vt:lpstr>
      <vt:lpstr>Overfitting?</vt:lpstr>
      <vt:lpstr>PowerPoint Presentation</vt:lpstr>
      <vt:lpstr>Task description</vt:lpstr>
      <vt:lpstr>PowerPoint Presentation</vt:lpstr>
      <vt:lpstr>Multiple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99</cp:revision>
  <dcterms:created xsi:type="dcterms:W3CDTF">2020-03-26T17:37:03Z</dcterms:created>
  <dcterms:modified xsi:type="dcterms:W3CDTF">2020-04-24T01:45:40Z</dcterms:modified>
</cp:coreProperties>
</file>